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439" r:id="rId3"/>
    <p:sldId id="2440" r:id="rId4"/>
    <p:sldId id="2450" r:id="rId5"/>
    <p:sldId id="2449" r:id="rId6"/>
    <p:sldId id="2451" r:id="rId7"/>
    <p:sldId id="2443" r:id="rId8"/>
    <p:sldId id="2452" r:id="rId9"/>
    <p:sldId id="2455" r:id="rId10"/>
    <p:sldId id="2456" r:id="rId11"/>
    <p:sldId id="2453" r:id="rId12"/>
    <p:sldId id="2454" r:id="rId13"/>
    <p:sldId id="2457" r:id="rId14"/>
    <p:sldId id="2441" r:id="rId15"/>
    <p:sldId id="2442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04C043"/>
    <a:srgbClr val="2F3342"/>
    <a:srgbClr val="038B30"/>
    <a:srgbClr val="C0F400"/>
    <a:srgbClr val="05EE55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80" autoAdjust="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0DBF33-E989-41A7-AFA3-3B996FAC2BB4}" type="datetime1">
              <a:rPr lang="es-ES" smtClean="0"/>
              <a:t>06/06/2020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94CC-0ACE-484E-AAA9-7E34123DAA4A}" type="datetime1">
              <a:rPr lang="es-ES" smtClean="0"/>
              <a:pPr/>
              <a:t>06/06/2020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0088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8778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940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199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86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66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65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04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1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60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4">
            <a:extLst>
              <a:ext uri="{FF2B5EF4-FFF2-40B4-BE49-F238E27FC236}">
                <a16:creationId xmlns:a16="http://schemas.microsoft.com/office/drawing/2014/main" xmlns="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:a16="http://schemas.microsoft.com/office/drawing/2014/main" xmlns="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xmlns="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xmlns="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3" name="Rectángulo 12" hidden="1">
            <a:extLst>
              <a:ext uri="{FF2B5EF4-FFF2-40B4-BE49-F238E27FC236}">
                <a16:creationId xmlns:a16="http://schemas.microsoft.com/office/drawing/2014/main" xmlns="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es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xmlns="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xmlns="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xmlns="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xmlns="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3">
            <a:extLst>
              <a:ext uri="{FF2B5EF4-FFF2-40B4-BE49-F238E27FC236}">
                <a16:creationId xmlns:a16="http://schemas.microsoft.com/office/drawing/2014/main" xmlns="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xmlns="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1" name="Marcador de posición de texto 2">
            <a:extLst>
              <a:ext uri="{FF2B5EF4-FFF2-40B4-BE49-F238E27FC236}">
                <a16:creationId xmlns:a16="http://schemas.microsoft.com/office/drawing/2014/main" xmlns="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:a16="http://schemas.microsoft.com/office/drawing/2014/main" xmlns="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:a16="http://schemas.microsoft.com/office/drawing/2014/main" xmlns="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xmlns="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xmlns="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3">
            <a:extLst>
              <a:ext uri="{FF2B5EF4-FFF2-40B4-BE49-F238E27FC236}">
                <a16:creationId xmlns:a16="http://schemas.microsoft.com/office/drawing/2014/main" xmlns="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Una sola esquina cortada 7">
            <a:extLst>
              <a:ext uri="{FF2B5EF4-FFF2-40B4-BE49-F238E27FC236}">
                <a16:creationId xmlns:a16="http://schemas.microsoft.com/office/drawing/2014/main" xmlns="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xmlns="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xmlns="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10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Edificio abstracto" title="Edificio abstracto">
            <a:extLst>
              <a:ext uri="{FF2B5EF4-FFF2-40B4-BE49-F238E27FC236}">
                <a16:creationId xmlns:a16="http://schemas.microsoft.com/office/drawing/2014/main" xmlns="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2281" y="-108636"/>
            <a:ext cx="12263015" cy="6858000"/>
          </a:xfr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665" y="-114304"/>
            <a:ext cx="12444281" cy="751574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-261665" y="-114304"/>
            <a:ext cx="12444281" cy="751574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483445" y="1253264"/>
            <a:ext cx="7489405" cy="4316146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819" y="1793479"/>
            <a:ext cx="5459324" cy="1103018"/>
          </a:xfrm>
        </p:spPr>
        <p:txBody>
          <a:bodyPr rtlCol="0">
            <a:noAutofit/>
          </a:bodyPr>
          <a:lstStyle/>
          <a:p>
            <a:r>
              <a:rPr lang="pt-BR" sz="3600" dirty="0"/>
              <a:t>Comunidad Java </a:t>
            </a:r>
            <a:r>
              <a:rPr lang="es-MX" sz="3600" dirty="0" smtClean="0"/>
              <a:t>Full</a:t>
            </a:r>
            <a:r>
              <a:rPr lang="pt-BR" sz="3600" dirty="0" smtClean="0"/>
              <a:t> </a:t>
            </a:r>
            <a:r>
              <a:rPr lang="pt-BR" sz="3600" dirty="0"/>
              <a:t>Stack Nicaragua</a:t>
            </a:r>
            <a:endParaRPr lang="es-ES" sz="3600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394" y="2755557"/>
            <a:ext cx="6609256" cy="450503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rgbClr val="2F3342"/>
                </a:solidFill>
              </a:rPr>
              <a:t>Curso de Java</a:t>
            </a:r>
            <a:endParaRPr lang="es-ES" dirty="0">
              <a:solidFill>
                <a:srgbClr val="2F334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51" y="3307030"/>
            <a:ext cx="1982049" cy="1967968"/>
          </a:xfrm>
          <a:prstGeom prst="rect">
            <a:avLst/>
          </a:prstGeom>
        </p:spPr>
      </p:pic>
      <p:sp>
        <p:nvSpPr>
          <p:cNvPr id="12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 txBox="1">
            <a:spLocks/>
          </p:cNvSpPr>
          <p:nvPr/>
        </p:nvSpPr>
        <p:spPr>
          <a:xfrm>
            <a:off x="5601273" y="3107494"/>
            <a:ext cx="2121957" cy="2981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smtClean="0">
                <a:solidFill>
                  <a:srgbClr val="05D74D"/>
                </a:solidFill>
              </a:rPr>
              <a:t>Cuarta Sesión</a:t>
            </a:r>
            <a:endParaRPr lang="es-ES" sz="1600" dirty="0">
              <a:solidFill>
                <a:srgbClr val="05D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77" y="-32628"/>
            <a:ext cx="9710624" cy="1189038"/>
          </a:xfrm>
        </p:spPr>
        <p:txBody>
          <a:bodyPr rtlCol="0"/>
          <a:lstStyle/>
          <a:p>
            <a:r>
              <a:rPr lang="es-MX" dirty="0" smtClean="0"/>
              <a:t>Operaciones con </a:t>
            </a:r>
            <a:r>
              <a:rPr lang="es-MX" dirty="0" smtClean="0">
                <a:solidFill>
                  <a:srgbClr val="04C043"/>
                </a:solidFill>
              </a:rPr>
              <a:t>MAP</a:t>
            </a:r>
            <a:r>
              <a:rPr lang="es-MX" dirty="0" smtClean="0"/>
              <a:t>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3873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95" y="1130982"/>
            <a:ext cx="9166756" cy="53352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8" y="4557582"/>
            <a:ext cx="2014694" cy="20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33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u="sng" dirty="0"/>
              <a:t>2</a:t>
            </a:r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r>
              <a:rPr lang="es-ES" u="sng" dirty="0"/>
              <a:t>+</a:t>
            </a:r>
          </a:p>
          <a:p>
            <a:pPr algn="ctr" rtl="0"/>
            <a:endParaRPr lang="es-ES" u="sng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13" y="491940"/>
            <a:ext cx="3202873" cy="1206735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8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 8</a:t>
            </a:r>
            <a:endParaRPr lang="es-ES" sz="22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009112" y="461769"/>
            <a:ext cx="7469140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3651133" y="743503"/>
            <a:ext cx="7706759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lnSpc>
                <a:spcPct val="150000"/>
              </a:lnSpc>
            </a:pPr>
            <a:r>
              <a:rPr lang="es-MX" sz="2400" dirty="0">
                <a:solidFill>
                  <a:srgbClr val="04C043"/>
                </a:solidFill>
                <a:latin typeface="Fjalla One" panose="0200050604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Interfaz </a:t>
            </a:r>
            <a:r>
              <a:rPr lang="es-MX" sz="2400" dirty="0" smtClean="0">
                <a:solidFill>
                  <a:srgbClr val="04C043"/>
                </a:solidFill>
                <a:latin typeface="Fjalla One" panose="0200050604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funcional altamente relacionado con Lambdas</a:t>
            </a:r>
            <a:endParaRPr lang="es-MX" sz="2400" dirty="0" smtClean="0">
              <a:solidFill>
                <a:schemeClr val="tx1"/>
              </a:solidFill>
              <a:latin typeface="Fjalla One" panose="02000506040000020004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método abstracto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(Varios métodos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abstractos, siempre que </a:t>
            </a:r>
            <a:r>
              <a:rPr lang="es-MX" sz="1800" i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todos menos uno sobrescriban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método público de la clase </a:t>
            </a:r>
            <a:r>
              <a:rPr lang="es-MX" sz="1800" b="1" i="1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Object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 </a:t>
            </a:r>
            <a:endParaRPr lang="es-MX" sz="18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Uno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varios métodos por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defecto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y/o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estáticos</a:t>
            </a:r>
            <a:endParaRPr lang="es-MX" sz="1800" i="1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Usualmente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los implementamos con una clase anónima.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es-MX" sz="18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@</a:t>
            </a:r>
            <a:r>
              <a:rPr lang="es-MX" sz="1800" dirty="0" err="1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FunctionalInterface</a:t>
            </a:r>
            <a:r>
              <a:rPr lang="es-MX" sz="18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comprueba en tiempo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compilación si se cumplen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 las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condiciones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anteriores.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8"/>
              </a:buBlip>
            </a:pP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Donde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 espera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instancia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una clase que implemente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interfaz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funcional, podremos usar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expresión </a:t>
            </a:r>
            <a:r>
              <a:rPr lang="es-MX" sz="1800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lambda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</a:p>
          <a:p>
            <a:pPr lvl="1" algn="just">
              <a:lnSpc>
                <a:spcPct val="150000"/>
              </a:lnSpc>
            </a:pPr>
            <a:r>
              <a:rPr lang="en-US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</a:t>
            </a:r>
            <a:r>
              <a:rPr lang="en-US" dirty="0" err="1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Collections.sort</a:t>
            </a:r>
            <a:r>
              <a:rPr lang="en-US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</a:t>
            </a:r>
            <a:r>
              <a:rPr lang="en-US" dirty="0" err="1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lista</a:t>
            </a:r>
            <a:r>
              <a:rPr lang="en-US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(str1, str2)-&gt; str1.length()-str2.length());</a:t>
            </a:r>
            <a:endParaRPr lang="es-MX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6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15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2" y="-29480"/>
            <a:ext cx="9710624" cy="1189038"/>
          </a:xfrm>
        </p:spPr>
        <p:txBody>
          <a:bodyPr rtlCol="0"/>
          <a:lstStyle/>
          <a:p>
            <a:r>
              <a:rPr lang="es-MX" dirty="0" smtClean="0"/>
              <a:t>Lambdas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493419" y="243566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6" y="1130982"/>
            <a:ext cx="10827371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721897" y="1284126"/>
            <a:ext cx="11470102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>
                <a:latin typeface="Fjalla One" panose="02000506040000020004" pitchFamily="2" charset="0"/>
              </a:rPr>
              <a:t>INTERFACES</a:t>
            </a:r>
            <a:r>
              <a:rPr lang="es-MX" b="1" dirty="0"/>
              <a:t> </a:t>
            </a:r>
            <a:endParaRPr lang="es-MX" b="1" dirty="0" smtClean="0"/>
          </a:p>
          <a:p>
            <a:endParaRPr lang="es-MX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PREDICATE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Método </a:t>
            </a:r>
            <a:r>
              <a:rPr lang="es-MX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boolean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test(T t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),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Comprueba si se cumple o no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determinada condición.</a:t>
            </a:r>
          </a:p>
          <a:p>
            <a:pPr lvl="4"/>
            <a:endParaRPr lang="es-MX" b="1" dirty="0" smtClean="0">
              <a:latin typeface="Consolas" panose="020B0609020204030204" pitchFamily="49" charset="0"/>
            </a:endParaRPr>
          </a:p>
          <a:p>
            <a:pPr lvl="4"/>
            <a:r>
              <a:rPr lang="es-MX" b="1" dirty="0" err="1" smtClean="0">
                <a:latin typeface="Consolas" panose="020B0609020204030204" pitchFamily="49" charset="0"/>
              </a:rPr>
              <a:t>Predicate</a:t>
            </a:r>
            <a:r>
              <a:rPr lang="es-MX" b="1" dirty="0" smtClean="0">
                <a:latin typeface="Consolas" panose="020B0609020204030204" pitchFamily="49" charset="0"/>
              </a:rPr>
              <a:t>&lt;Persona</a:t>
            </a:r>
            <a:r>
              <a:rPr lang="es-MX" b="1" dirty="0">
                <a:latin typeface="Consolas" panose="020B0609020204030204" pitchFamily="49" charset="0"/>
              </a:rPr>
              <a:t>&gt; edad = </a:t>
            </a:r>
            <a:r>
              <a:rPr lang="es-MX" b="1" dirty="0">
                <a:solidFill>
                  <a:srgbClr val="05D74D"/>
                </a:solidFill>
                <a:latin typeface="Consolas" panose="020B0609020204030204" pitchFamily="49" charset="0"/>
              </a:rPr>
              <a:t>(p) -&gt; </a:t>
            </a:r>
            <a:r>
              <a:rPr lang="es-MX" b="1" dirty="0" err="1">
                <a:solidFill>
                  <a:srgbClr val="05D74D"/>
                </a:solidFill>
                <a:latin typeface="Consolas" panose="020B0609020204030204" pitchFamily="49" charset="0"/>
              </a:rPr>
              <a:t>p.getEdad</a:t>
            </a:r>
            <a:r>
              <a:rPr lang="es-MX" b="1" dirty="0">
                <a:solidFill>
                  <a:srgbClr val="05D74D"/>
                </a:solidFill>
                <a:latin typeface="Consolas" panose="020B0609020204030204" pitchFamily="49" charset="0"/>
              </a:rPr>
              <a:t>() &gt;= 35l</a:t>
            </a:r>
            <a:r>
              <a:rPr lang="es-MX" b="1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s-MX" b="1" dirty="0" err="1">
                <a:latin typeface="Consolas" panose="020B0609020204030204" pitchFamily="49" charset="0"/>
              </a:rPr>
              <a:t>Predicate</a:t>
            </a:r>
            <a:r>
              <a:rPr lang="es-MX" b="1" dirty="0">
                <a:latin typeface="Consolas" panose="020B0609020204030204" pitchFamily="49" charset="0"/>
              </a:rPr>
              <a:t>&lt;Persona&gt; nombre = </a:t>
            </a:r>
            <a:r>
              <a:rPr lang="es-MX" b="1" dirty="0">
                <a:solidFill>
                  <a:srgbClr val="05D74D"/>
                </a:solidFill>
                <a:latin typeface="Consolas" panose="020B0609020204030204" pitchFamily="49" charset="0"/>
              </a:rPr>
              <a:t>(p) -&gt;  </a:t>
            </a:r>
            <a:r>
              <a:rPr lang="es-MX" b="1" dirty="0" err="1" smtClean="0">
                <a:solidFill>
                  <a:srgbClr val="05D74D"/>
                </a:solidFill>
                <a:latin typeface="Consolas" panose="020B0609020204030204" pitchFamily="49" charset="0"/>
              </a:rPr>
              <a:t>p.getApellidos</a:t>
            </a:r>
            <a:r>
              <a:rPr lang="es-MX" b="1" dirty="0">
                <a:solidFill>
                  <a:srgbClr val="05D74D"/>
                </a:solidFill>
                <a:latin typeface="Consolas" panose="020B0609020204030204" pitchFamily="49" charset="0"/>
              </a:rPr>
              <a:t>().</a:t>
            </a:r>
            <a:r>
              <a:rPr lang="es-MX" b="1" dirty="0" err="1">
                <a:solidFill>
                  <a:srgbClr val="05D74D"/>
                </a:solidFill>
                <a:latin typeface="Consolas" panose="020B0609020204030204" pitchFamily="49" charset="0"/>
              </a:rPr>
              <a:t>contains</a:t>
            </a:r>
            <a:r>
              <a:rPr lang="es-MX" b="1" dirty="0">
                <a:solidFill>
                  <a:srgbClr val="05D74D"/>
                </a:solidFill>
                <a:latin typeface="Consolas" panose="020B0609020204030204" pitchFamily="49" charset="0"/>
              </a:rPr>
              <a:t>("e"); </a:t>
            </a:r>
          </a:p>
          <a:p>
            <a:pPr lvl="4"/>
            <a:r>
              <a:rPr lang="es-MX" b="1" dirty="0" err="1">
                <a:latin typeface="Consolas" panose="020B0609020204030204" pitchFamily="49" charset="0"/>
              </a:rPr>
              <a:t>Predicate</a:t>
            </a:r>
            <a:r>
              <a:rPr lang="es-MX" b="1" dirty="0">
                <a:latin typeface="Consolas" panose="020B0609020204030204" pitchFamily="49" charset="0"/>
              </a:rPr>
              <a:t>&lt;Persona&gt; complejo = </a:t>
            </a:r>
            <a:r>
              <a:rPr lang="es-MX" b="1" dirty="0" err="1">
                <a:latin typeface="Consolas" panose="020B0609020204030204" pitchFamily="49" charset="0"/>
              </a:rPr>
              <a:t>edad.</a:t>
            </a:r>
            <a:r>
              <a:rPr lang="es-MX" b="1" dirty="0" err="1">
                <a:solidFill>
                  <a:srgbClr val="05D74D"/>
                </a:solidFill>
                <a:latin typeface="Consolas" panose="020B0609020204030204" pitchFamily="49" charset="0"/>
              </a:rPr>
              <a:t>or</a:t>
            </a:r>
            <a:r>
              <a:rPr lang="es-MX" b="1" dirty="0">
                <a:latin typeface="Consolas" panose="020B0609020204030204" pitchFamily="49" charset="0"/>
              </a:rPr>
              <a:t>(nombre);</a:t>
            </a:r>
            <a:r>
              <a:rPr lang="es-MX" b="1" dirty="0" smtClean="0">
                <a:solidFill>
                  <a:srgbClr val="05D74D"/>
                </a:solidFill>
                <a:latin typeface="Consolas" panose="020B0609020204030204" pitchFamily="49" charset="0"/>
                <a:ea typeface="Arimo" panose="020B0604020202020204" pitchFamily="34" charset="0"/>
                <a:cs typeface="Arimo" panose="020B0604020202020204" pitchFamily="34" charset="0"/>
              </a:rPr>
              <a:t>  </a:t>
            </a:r>
          </a:p>
          <a:p>
            <a:pPr lvl="4"/>
            <a:endParaRPr lang="es-MX" b="1" dirty="0" smtClean="0">
              <a:solidFill>
                <a:srgbClr val="05D74D"/>
              </a:solidFill>
              <a:latin typeface="Consolas" panose="020B0609020204030204" pitchFamily="49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4"/>
            <a:endParaRPr lang="es-MX" b="1" dirty="0" smtClean="0">
              <a:solidFill>
                <a:srgbClr val="05D74D"/>
              </a:solidFill>
              <a:latin typeface="Consolas" panose="020B0609020204030204" pitchFamily="49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CONSUMER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Método </a:t>
            </a:r>
            <a:r>
              <a:rPr lang="es-MX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void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accept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(T t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).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Sirve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 consumir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objetos e imprimir.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2"/>
            <a:r>
              <a:rPr lang="es-MX" sz="2000" b="1" dirty="0" err="1"/>
              <a:t>Consumer</a:t>
            </a:r>
            <a:r>
              <a:rPr lang="es-MX" sz="2000" b="1" dirty="0"/>
              <a:t>&lt;</a:t>
            </a:r>
            <a:r>
              <a:rPr lang="es-MX" sz="2000" b="1" dirty="0" err="1"/>
              <a:t>Integer</a:t>
            </a:r>
            <a:r>
              <a:rPr lang="es-MX" sz="2000" b="1" dirty="0"/>
              <a:t>&gt; </a:t>
            </a:r>
            <a:r>
              <a:rPr lang="es-MX" sz="2000" b="1" dirty="0" err="1"/>
              <a:t>consumer</a:t>
            </a:r>
            <a:r>
              <a:rPr lang="es-MX" sz="2000" b="1" dirty="0"/>
              <a:t> = i -&gt; </a:t>
            </a:r>
            <a:r>
              <a:rPr lang="es-MX" sz="2000" b="1" dirty="0" err="1"/>
              <a:t>System.out.println</a:t>
            </a:r>
            <a:r>
              <a:rPr lang="es-MX" sz="2000" b="1" dirty="0"/>
              <a:t>(i);</a:t>
            </a:r>
          </a:p>
          <a:p>
            <a:pPr lvl="2"/>
            <a:r>
              <a:rPr lang="es-MX" sz="2000" b="1" dirty="0" err="1"/>
              <a:t>Consumer</a:t>
            </a:r>
            <a:r>
              <a:rPr lang="es-MX" sz="2000" b="1" dirty="0"/>
              <a:t>&lt;</a:t>
            </a:r>
            <a:r>
              <a:rPr lang="es-MX" sz="2000" b="1" dirty="0" err="1"/>
              <a:t>Integer</a:t>
            </a:r>
            <a:r>
              <a:rPr lang="es-MX" sz="2000" b="1" dirty="0"/>
              <a:t>&gt; </a:t>
            </a:r>
            <a:r>
              <a:rPr lang="es-MX" sz="2000" b="1" dirty="0" err="1"/>
              <a:t>consumerWithAndThen</a:t>
            </a:r>
            <a:r>
              <a:rPr lang="es-MX" sz="2000" b="1" dirty="0"/>
              <a:t> =  </a:t>
            </a:r>
            <a:r>
              <a:rPr lang="es-MX" sz="2000" b="1" dirty="0" err="1" smtClean="0"/>
              <a:t>consumer.andThen</a:t>
            </a:r>
            <a:r>
              <a:rPr lang="es-MX" sz="2000" b="1" dirty="0" smtClean="0"/>
              <a:t>(i </a:t>
            </a:r>
            <a:r>
              <a:rPr lang="es-MX" sz="2000" b="1" dirty="0"/>
              <a:t>-&gt; </a:t>
            </a:r>
            <a:r>
              <a:rPr lang="es-MX" sz="2000" b="1" dirty="0" err="1">
                <a:solidFill>
                  <a:srgbClr val="05D74D"/>
                </a:solidFill>
              </a:rPr>
              <a:t>System.out.println</a:t>
            </a:r>
            <a:r>
              <a:rPr lang="es-MX" sz="2000" b="1" dirty="0"/>
              <a:t>(" </a:t>
            </a:r>
            <a:endParaRPr lang="es-MX" sz="2000" b="1" dirty="0" smtClean="0"/>
          </a:p>
          <a:p>
            <a:pPr lvl="2"/>
            <a:r>
              <a:rPr lang="es-MX" sz="2000" b="1" dirty="0"/>
              <a:t>	</a:t>
            </a:r>
            <a:r>
              <a:rPr lang="es-MX" sz="2000" b="1" dirty="0" smtClean="0"/>
              <a:t>						 (</a:t>
            </a:r>
            <a:r>
              <a:rPr lang="es-MX" sz="2000" b="1" dirty="0"/>
              <a:t>hemos imprimido el " + i + </a:t>
            </a:r>
            <a:r>
              <a:rPr lang="es-MX" sz="2000" b="1" dirty="0" smtClean="0"/>
              <a:t>")"));</a:t>
            </a:r>
            <a:endParaRPr lang="es-MX" sz="2000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7" y="53720"/>
            <a:ext cx="1437408" cy="14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93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2" y="-29480"/>
            <a:ext cx="9710624" cy="1189038"/>
          </a:xfrm>
        </p:spPr>
        <p:txBody>
          <a:bodyPr rtlCol="0"/>
          <a:lstStyle/>
          <a:p>
            <a:r>
              <a:rPr lang="es-MX" dirty="0" smtClean="0"/>
              <a:t>Lambdas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493419" y="243566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6" y="1130982"/>
            <a:ext cx="10827371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721897" y="1284126"/>
            <a:ext cx="11104343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>
                <a:latin typeface="Fjalla One" panose="02000506040000020004" pitchFamily="2" charset="0"/>
              </a:rPr>
              <a:t>INTERFACES</a:t>
            </a:r>
            <a:r>
              <a:rPr lang="es-MX" b="1" dirty="0"/>
              <a:t> </a:t>
            </a:r>
            <a:endParaRPr lang="es-MX" b="1" dirty="0" smtClean="0"/>
          </a:p>
          <a:p>
            <a:pPr lvl="2"/>
            <a:r>
              <a:rPr lang="es-MX" sz="2000" b="1" dirty="0"/>
              <a:t>	</a:t>
            </a:r>
            <a:r>
              <a:rPr lang="es-MX" sz="2000" b="1" dirty="0" smtClean="0"/>
              <a:t>						</a:t>
            </a:r>
            <a:endParaRPr lang="es-MX" sz="2000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FUNCTION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Método 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 </a:t>
            </a:r>
            <a:r>
              <a:rPr lang="es-MX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apply</a:t>
            </a:r>
            <a:r>
              <a:rPr lang="es-MX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(T </a:t>
            </a:r>
            <a:r>
              <a:rPr lang="es-MX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t), 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irve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 aplicar una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transformación sobre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 (mapeo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objeto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otro).</a:t>
            </a:r>
          </a:p>
          <a:p>
            <a:pPr lvl="7"/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lista </a:t>
            </a:r>
          </a:p>
          <a:p>
            <a:pPr lvl="7"/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.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stream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()</a:t>
            </a:r>
          </a:p>
          <a:p>
            <a:pPr lvl="7"/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</a:t>
            </a:r>
            <a:r>
              <a:rPr lang="es-MX" b="1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  <a:r>
              <a:rPr lang="es-MX" b="1" dirty="0" err="1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map</a:t>
            </a:r>
            <a:r>
              <a:rPr lang="es-MX" b="1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((p) -&gt; </a:t>
            </a:r>
            <a:r>
              <a:rPr lang="es-MX" b="1" dirty="0" err="1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p.getNombre</a:t>
            </a:r>
            <a:r>
              <a:rPr lang="es-MX" b="1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()) </a:t>
            </a:r>
          </a:p>
          <a:p>
            <a:pPr lvl="7"/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.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forEach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System.out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::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println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);</a:t>
            </a:r>
            <a:endParaRPr lang="es-MX" b="1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SUPPLIER </a:t>
            </a:r>
            <a:r>
              <a:rPr lang="es-MX" dirty="0"/>
              <a:t>Método </a:t>
            </a:r>
            <a:r>
              <a:rPr lang="es-MX" b="1" i="1" dirty="0"/>
              <a:t>T </a:t>
            </a:r>
            <a:r>
              <a:rPr lang="es-MX" b="1" i="1" dirty="0" err="1"/>
              <a:t>get</a:t>
            </a:r>
            <a:r>
              <a:rPr lang="es-MX" b="1" i="1" dirty="0"/>
              <a:t>().</a:t>
            </a:r>
          </a:p>
          <a:p>
            <a:pPr lvl="7"/>
            <a:r>
              <a:rPr lang="es-MX" dirty="0"/>
              <a:t>▸ No recibe ningún parámetro</a:t>
            </a:r>
          </a:p>
          <a:p>
            <a:pPr lvl="7"/>
            <a:r>
              <a:rPr lang="es-MX" dirty="0"/>
              <a:t>▸ Sirve para obtener objetos.</a:t>
            </a:r>
          </a:p>
          <a:p>
            <a:pPr lvl="7"/>
            <a:r>
              <a:rPr lang="es-MX" dirty="0"/>
              <a:t>▸ Su uso está menos extendido </a:t>
            </a:r>
            <a:r>
              <a:rPr lang="es-MX"/>
              <a:t>que </a:t>
            </a:r>
            <a:r>
              <a:rPr lang="es-MX" smtClean="0"/>
              <a:t>las anteriores</a:t>
            </a:r>
            <a:r>
              <a:rPr lang="es-MX" dirty="0"/>
              <a:t>. </a:t>
            </a:r>
          </a:p>
          <a:p>
            <a:pPr lvl="7"/>
            <a:r>
              <a:rPr lang="es-MX" dirty="0"/>
              <a:t>▸ Su sintaxis como expresión lambda sería  </a:t>
            </a:r>
          </a:p>
          <a:p>
            <a:pPr lvl="7"/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() -&gt; 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something</a:t>
            </a:r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7"/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() -&gt; { 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return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b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something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; }</a:t>
            </a:r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7" y="53720"/>
            <a:ext cx="1437408" cy="14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2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abstracta" title="imagen abstracta">
            <a:extLst>
              <a:ext uri="{FF2B5EF4-FFF2-40B4-BE49-F238E27FC236}">
                <a16:creationId xmlns:a16="http://schemas.microsoft.com/office/drawing/2014/main" xmlns="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2"/>
          <a:stretch/>
        </p:blipFill>
        <p:spPr>
          <a:xfrm>
            <a:off x="-71017" y="-1485"/>
            <a:ext cx="12263015" cy="682293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4273BD65-CFF3-40DD-939C-97A942BD80EE}"/>
              </a:ext>
            </a:extLst>
          </p:cNvPr>
          <p:cNvSpPr/>
          <p:nvPr/>
        </p:nvSpPr>
        <p:spPr>
          <a:xfrm>
            <a:off x="-71014" y="-29028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854" y="2630091"/>
            <a:ext cx="6609256" cy="2068231"/>
          </a:xfrm>
        </p:spPr>
        <p:txBody>
          <a:bodyPr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5400" b="0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jalla One" panose="0200050604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Practiquemos…</a:t>
            </a:r>
            <a:endParaRPr lang="es-ES" sz="6000" b="0" dirty="0">
              <a:solidFill>
                <a:srgbClr val="04C0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jalla One" panose="02000506040000020004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xmlns="" id="{9FDCAA0A-980E-4E01-8FDA-B5368F091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15" y="4821810"/>
            <a:ext cx="6609256" cy="450503"/>
          </a:xfrm>
        </p:spPr>
        <p:txBody>
          <a:bodyPr rtlCol="0"/>
          <a:lstStyle/>
          <a:p>
            <a:pPr rtl="0"/>
            <a:r>
              <a:rPr lang="es-ES" b="1" dirty="0" smtClean="0">
                <a:solidFill>
                  <a:schemeClr val="bg1"/>
                </a:solidFill>
              </a:rPr>
              <a:t>LET’S GO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9" name="Rectángulo: Una sola esquina cortada 28" descr="Cuadrado de énfasis de pie de página">
            <a:extLst>
              <a:ext uri="{FF2B5EF4-FFF2-40B4-BE49-F238E27FC236}">
                <a16:creationId xmlns:a16="http://schemas.microsoft.com/office/drawing/2014/main" xmlns="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0" name="Marcador de número de diapositiva 5">
            <a:extLst>
              <a:ext uri="{FF2B5EF4-FFF2-40B4-BE49-F238E27FC236}">
                <a16:creationId xmlns:a16="http://schemas.microsoft.com/office/drawing/2014/main" xmlns="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2402470" y="1856349"/>
            <a:ext cx="6609256" cy="55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dirty="0" smtClean="0"/>
              <a:t>VAMOS AL IDE…</a:t>
            </a:r>
            <a:br>
              <a:rPr lang="es-ES" dirty="0" smtClean="0"/>
            </a:br>
            <a:endParaRPr lang="es-ES" sz="1800" b="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91355" y="1740325"/>
            <a:ext cx="9096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¡</a:t>
            </a:r>
            <a:r>
              <a:rPr lang="es-ES" sz="60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MUCHAS GRACIAS!</a:t>
            </a:r>
          </a:p>
          <a:p>
            <a:pPr algn="ctr" rtl="0"/>
            <a:endParaRPr lang="es-ES" sz="6000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>
              <a:solidFill>
                <a:srgbClr val="0070C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D3D669A-A679-4B26-8E6C-F800D4276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7" y="2695241"/>
            <a:ext cx="2322284" cy="31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dificio" title="Edificio">
            <a:extLst>
              <a:ext uri="{FF2B5EF4-FFF2-40B4-BE49-F238E27FC236}">
                <a16:creationId xmlns:a16="http://schemas.microsoft.com/office/drawing/2014/main" xmlns="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/>
          <a:stretch/>
        </p:blipFill>
        <p:spPr>
          <a:xfrm>
            <a:off x="2228961" y="-8975"/>
            <a:ext cx="9963038" cy="685282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571500" y="-8907"/>
            <a:ext cx="11620499" cy="688126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Analista desarrollado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2" name="Grupo 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3" name="Gráfico 12" descr="Cuadrado abierto ">
              <a:extLst>
                <a:ext uri="{FF2B5EF4-FFF2-40B4-BE49-F238E27FC236}">
                  <a16:creationId xmlns:a16="http://schemas.microsoft.com/office/drawing/2014/main" xmlns="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3886241"/>
            <a:ext cx="4351910" cy="540563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Ing. Jorge Abraham Torres.</a:t>
            </a:r>
          </a:p>
        </p:txBody>
      </p:sp>
      <p:sp>
        <p:nvSpPr>
          <p:cNvPr id="12" name="Rectángulo: Una sola esquina cortada 11" descr="Énfasis de cuadro de pie de página">
            <a:extLst>
              <a:ext uri="{FF2B5EF4-FFF2-40B4-BE49-F238E27FC236}">
                <a16:creationId xmlns:a16="http://schemas.microsoft.com/office/drawing/2014/main" xmlns="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xmlns="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/>
              <a:t>2</a:t>
            </a:fld>
            <a:endParaRPr lang="es-ES" dirty="0"/>
          </a:p>
        </p:txBody>
      </p:sp>
      <p:grpSp>
        <p:nvGrpSpPr>
          <p:cNvPr id="20" name="Grupo 1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6326106" y="1166645"/>
            <a:ext cx="4660981" cy="4662656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131333" y="1918977"/>
            <a:ext cx="3620640" cy="5726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400" b="1" dirty="0" smtClean="0">
                <a:solidFill>
                  <a:srgbClr val="038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INSTRUCTOR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057377" y="2744768"/>
            <a:ext cx="3842017" cy="24368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-Analista programador</a:t>
            </a:r>
          </a:p>
          <a:p>
            <a:pPr algn="l">
              <a:lnSpc>
                <a:spcPct val="10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-Administrador de bases de datos.</a:t>
            </a:r>
          </a:p>
          <a:p>
            <a:pPr algn="just">
              <a:lnSpc>
                <a:spcPct val="100000"/>
              </a:lnSpc>
            </a:pPr>
            <a:endParaRPr lang="es-E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02" y="801224"/>
            <a:ext cx="2890556" cy="28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AGENDA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520764" y="1126649"/>
            <a:ext cx="5644211" cy="49741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TEMAS A DESARROLLAR</a:t>
            </a: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Repaso.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Interfaces.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Colecciones</a:t>
            </a:r>
            <a:r>
              <a:rPr lang="es-MX" sz="2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Java 8.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Lambdas.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14" y="2757208"/>
            <a:ext cx="1982049" cy="1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235553" y="-22259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12" y="730728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Repasos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300318" y="510154"/>
            <a:ext cx="610642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000" b="0" i="0" u="none" strike="noStrike" kern="1200" cap="none" spc="6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86" y="1637247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2" y="3343329"/>
            <a:ext cx="2771651" cy="275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ángulo 20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3781089" y="491940"/>
            <a:ext cx="7697162" cy="5921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Blip>
                <a:blip r:embed="rId10"/>
              </a:buBlip>
            </a:pPr>
            <a:r>
              <a:rPr kumimoji="0" lang="es-E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jalla One" panose="02000506040000020004" pitchFamily="2" charset="0"/>
              </a:rPr>
              <a:t>Clases.</a:t>
            </a:r>
          </a:p>
          <a:p>
            <a:pPr marL="742950" lvl="1" indent="-285750">
              <a:lnSpc>
                <a:spcPct val="150000"/>
              </a:lnSpc>
              <a:buBlip>
                <a:blip r:embed="rId10"/>
              </a:buBlip>
            </a:pPr>
            <a:r>
              <a:rPr lang="es-ES" sz="3200" dirty="0" smtClean="0">
                <a:solidFill>
                  <a:srgbClr val="002060"/>
                </a:solidFill>
                <a:latin typeface="Fjalla One" panose="02000506040000020004" pitchFamily="2" charset="0"/>
              </a:rPr>
              <a:t>Métodos.</a:t>
            </a:r>
          </a:p>
          <a:p>
            <a:pPr marL="742950" lvl="1" indent="-285750">
              <a:lnSpc>
                <a:spcPct val="150000"/>
              </a:lnSpc>
              <a:buBlip>
                <a:blip r:embed="rId10"/>
              </a:buBlip>
            </a:pPr>
            <a:r>
              <a:rPr kumimoji="0" lang="es-E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jalla One" panose="02000506040000020004" pitchFamily="2" charset="0"/>
              </a:rPr>
              <a:t>Modificadores</a:t>
            </a:r>
            <a:r>
              <a:rPr kumimoji="0" lang="es-ES" sz="32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jalla One" panose="02000506040000020004" pitchFamily="2" charset="0"/>
              </a:rPr>
              <a:t> de accesos.</a:t>
            </a:r>
          </a:p>
          <a:p>
            <a:pPr marL="742950" lvl="1" indent="-285750">
              <a:lnSpc>
                <a:spcPct val="150000"/>
              </a:lnSpc>
              <a:buBlip>
                <a:blip r:embed="rId10"/>
              </a:buBlip>
            </a:pPr>
            <a:r>
              <a:rPr lang="es-ES" sz="3200" baseline="0" dirty="0" smtClean="0">
                <a:solidFill>
                  <a:srgbClr val="002060"/>
                </a:solidFill>
                <a:latin typeface="Fjalla One" panose="02000506040000020004" pitchFamily="2" charset="0"/>
              </a:rPr>
              <a:t>Getter</a:t>
            </a:r>
            <a:r>
              <a:rPr lang="es-ES" sz="3200" dirty="0">
                <a:solidFill>
                  <a:srgbClr val="002060"/>
                </a:solidFill>
                <a:latin typeface="Fjalla One" panose="02000506040000020004" pitchFamily="2" charset="0"/>
              </a:rPr>
              <a:t> </a:t>
            </a:r>
            <a:r>
              <a:rPr lang="es-ES" sz="3200" dirty="0" smtClean="0">
                <a:solidFill>
                  <a:srgbClr val="002060"/>
                </a:solidFill>
                <a:latin typeface="Fjalla One" panose="02000506040000020004" pitchFamily="2" charset="0"/>
              </a:rPr>
              <a:t>y Setter.</a:t>
            </a:r>
          </a:p>
          <a:p>
            <a:pPr marL="742950" lvl="1" indent="-285750">
              <a:lnSpc>
                <a:spcPct val="150000"/>
              </a:lnSpc>
              <a:buBlip>
                <a:blip r:embed="rId10"/>
              </a:buBlip>
            </a:pPr>
            <a:r>
              <a:rPr kumimoji="0" lang="es-E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jalla One" panose="02000506040000020004" pitchFamily="2" charset="0"/>
              </a:rPr>
              <a:t>Constructores.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Fjalla One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48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86951" y="384089"/>
            <a:ext cx="4456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INTERFACES en Java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665" y="1344101"/>
            <a:ext cx="104150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</a:t>
            </a:r>
            <a:r>
              <a:rPr lang="es-MX" b="1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Interfaces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serie de métodos sin implementar que compromete a una clase a implementarlo. </a:t>
            </a:r>
          </a:p>
          <a:p>
            <a:pPr algn="just"/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Se pueden utilizar como referencias a la hora de crear c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lases. </a:t>
            </a:r>
          </a:p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especie de plantilla para la construcción de clases. Normalmente una interfaz se compone de un conjunto de declaraciones de 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cabeceras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 de 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métodos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 (sin implementar, de forma similar a un método abstracto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).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007665" y="2168363"/>
            <a:ext cx="10541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455" y="3407095"/>
            <a:ext cx="2725907" cy="2706541"/>
          </a:xfrm>
          <a:prstGeom prst="rect">
            <a:avLst/>
          </a:prstGeom>
        </p:spPr>
      </p:pic>
      <p:pic>
        <p:nvPicPr>
          <p:cNvPr id="1026" name="Picture 2" descr="Para qué sirven las interfaces Java. Implementar una interfaz de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93" y="3067481"/>
            <a:ext cx="6269552" cy="32611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968864"/>
            <a:ext cx="11144130" cy="5745596"/>
            <a:chOff x="252032" y="985412"/>
            <a:chExt cx="6845452" cy="570179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2" y="985412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just"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180115" y="384089"/>
            <a:ext cx="6966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API</a:t>
            </a:r>
            <a:r>
              <a:rPr kumimoji="0" lang="es-MX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Colección</a:t>
            </a: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 </a:t>
            </a: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5D74D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  <a:endParaRPr kumimoji="0" lang="es-MX" sz="3200" b="1" i="0" u="none" strike="noStrike" kern="1200" cap="none" spc="0" normalizeH="0" baseline="0" noProof="0" dirty="0">
              <a:ln>
                <a:noFill/>
              </a:ln>
              <a:solidFill>
                <a:srgbClr val="05D74D"/>
              </a:solidFill>
              <a:effectLst/>
              <a:uLnTx/>
              <a:uFillTx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18" y="1316281"/>
            <a:ext cx="2056534" cy="204192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988657" y="1787768"/>
            <a:ext cx="10415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060948" y="1316281"/>
            <a:ext cx="104150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Desde Java SE 2 se ofrece el tratamiento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colecciones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Actualmente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tiene: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Interfaces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Tipos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datos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Implementaciones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Concreciones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 diferentes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interfaces.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Algoritmos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realizar operaciones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ordenación, búsqueda,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…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Todas las colecciones están definidas como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genéricas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682" y="3506089"/>
            <a:ext cx="8451736" cy="30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51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52" y="0"/>
            <a:ext cx="9710624" cy="1189038"/>
          </a:xfrm>
        </p:spPr>
        <p:txBody>
          <a:bodyPr rtlCol="0"/>
          <a:lstStyle/>
          <a:p>
            <a:r>
              <a:rPr lang="es-MX" dirty="0" smtClean="0"/>
              <a:t>TIPOS DE COLECCIONES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67314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8663" y="1130981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67" y="1130980"/>
            <a:ext cx="8682990" cy="533026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61" y="1405726"/>
            <a:ext cx="2105391" cy="20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2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17" y="-24266"/>
            <a:ext cx="9710624" cy="1189038"/>
          </a:xfrm>
        </p:spPr>
        <p:txBody>
          <a:bodyPr rtlCol="0"/>
          <a:lstStyle/>
          <a:p>
            <a:r>
              <a:rPr lang="es-MX" dirty="0" smtClean="0"/>
              <a:t>Operaciones con </a:t>
            </a:r>
            <a:r>
              <a:rPr lang="es-MX" dirty="0" err="1" smtClean="0">
                <a:solidFill>
                  <a:srgbClr val="04C043"/>
                </a:solidFill>
              </a:rPr>
              <a:t>list</a:t>
            </a:r>
            <a:r>
              <a:rPr lang="es-MX" dirty="0" smtClean="0"/>
              <a:t>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3873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70" y="1080123"/>
            <a:ext cx="9220064" cy="533352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8" y="4557582"/>
            <a:ext cx="2014694" cy="20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17" y="-24266"/>
            <a:ext cx="9710624" cy="1189038"/>
          </a:xfrm>
        </p:spPr>
        <p:txBody>
          <a:bodyPr rtlCol="0"/>
          <a:lstStyle/>
          <a:p>
            <a:r>
              <a:rPr lang="es-MX" dirty="0" smtClean="0"/>
              <a:t>Operaciones con </a:t>
            </a:r>
            <a:r>
              <a:rPr lang="es-MX" dirty="0" smtClean="0">
                <a:solidFill>
                  <a:srgbClr val="04C043"/>
                </a:solidFill>
              </a:rPr>
              <a:t>set</a:t>
            </a:r>
            <a:r>
              <a:rPr lang="es-MX" dirty="0" smtClean="0"/>
              <a:t>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3873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70" y="1080123"/>
            <a:ext cx="9220064" cy="53335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8" y="4557582"/>
            <a:ext cx="2014694" cy="20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36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38_TF56051434" id="{50013F39-82E1-4F2C-B45F-E88CEF3217A6}" vid="{107187C2-53F5-441E-92D4-5A4C5250CEA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0</TotalTime>
  <Words>473</Words>
  <Application>Microsoft Office PowerPoint</Application>
  <PresentationFormat>Panorámica</PresentationFormat>
  <Paragraphs>1930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Arimo</vt:lpstr>
      <vt:lpstr>Calibri</vt:lpstr>
      <vt:lpstr>Consolas</vt:lpstr>
      <vt:lpstr>Fjalla One</vt:lpstr>
      <vt:lpstr>Wingdings</vt:lpstr>
      <vt:lpstr>Tema de Office</vt:lpstr>
      <vt:lpstr>Comunidad Java Full Stack Nicaragua</vt:lpstr>
      <vt:lpstr>Presentación de PowerPoint</vt:lpstr>
      <vt:lpstr>AGENDA</vt:lpstr>
      <vt:lpstr>Repasos</vt:lpstr>
      <vt:lpstr>Presentación de PowerPoint</vt:lpstr>
      <vt:lpstr>Presentación de PowerPoint</vt:lpstr>
      <vt:lpstr>TIPOS DE COLECCIONES EN </vt:lpstr>
      <vt:lpstr>Operaciones con list en </vt:lpstr>
      <vt:lpstr>Operaciones con set en </vt:lpstr>
      <vt:lpstr>Operaciones con MAP en </vt:lpstr>
      <vt:lpstr>Java 8</vt:lpstr>
      <vt:lpstr>Lambdas EN </vt:lpstr>
      <vt:lpstr>Lambdas EN </vt:lpstr>
      <vt:lpstr>Practiquemos…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2020-04-24T18:13:10Z</dcterms:created>
  <dcterms:modified xsi:type="dcterms:W3CDTF">2020-06-06T23:42:33Z</dcterms:modified>
</cp:coreProperties>
</file>